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71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2" r:id="rId19"/>
    <p:sldId id="270" r:id="rId20"/>
    <p:sldId id="273" r:id="rId21"/>
  </p:sldIdLst>
  <p:sldSz cx="9144000" cy="6858000" type="screen4x3"/>
  <p:notesSz cx="6797675" cy="9928225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  <p:embeddedFont>
      <p:font typeface="Open Sans SemiBold" panose="020B0706030804020204" pitchFamily="3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7808C9-8CE0-4ECD-95F8-29D80B8945A9}" v="1" dt="2023-06-20T15:55:46.338"/>
  </p1510:revLst>
</p1510:revInfo>
</file>

<file path=ppt/tableStyles.xml><?xml version="1.0" encoding="utf-8"?>
<a:tblStyleLst xmlns:a="http://schemas.openxmlformats.org/drawingml/2006/main" def="{3693B1F7-8A76-4AB9-B5A9-CD5E9749A771}">
  <a:tblStyle styleId="{3693B1F7-8A76-4AB9-B5A9-CD5E9749A771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472C4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472C4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1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90" name="Google Shape;90;p1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ebc04a7687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gebc04a7687_0_66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96" name="Google Shape;96;gebc04a7687_0_66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104" name="Google Shape;104;p2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111" name="Google Shape;111;p3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7522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125" name="Google Shape;125;p5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ebc04a7687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ebc04a7687_0_1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133" name="Google Shape;133;gebc04a7687_0_12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140" name="Google Shape;140;p6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ebc04a7687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gebc04a7687_0_27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147" name="Google Shape;147;gebc04a7687_0_27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ebc04a768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gebc04a7687_0_3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161" name="Google Shape;161;gebc04a7687_0_34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ebc04a7687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gebc04a7687_0_4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170" name="Google Shape;170;gebc04a7687_0_41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ebc04a7687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gebc04a7687_0_56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gebc04a7687_0_56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70222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ebc04a7687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gebc04a7687_0_56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gebc04a7687_0_56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62912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ebc04a7687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gebc04a7687_0_56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gebc04a7687_0_56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2353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" descr="Obraz zawierający tekst, clipart, grafika wektorowa&#10;&#10;Opis wygenerowany automatycznie"/>
          <p:cNvPicPr preferRelativeResize="0"/>
          <p:nvPr/>
        </p:nvPicPr>
        <p:blipFill rotWithShape="1">
          <a:blip r:embed="rId2">
            <a:alphaModFix/>
          </a:blip>
          <a:srcRect l="30590" r="21514" b="38882"/>
          <a:stretch/>
        </p:blipFill>
        <p:spPr>
          <a:xfrm>
            <a:off x="1035675" y="1067713"/>
            <a:ext cx="7249051" cy="472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/>
          <p:nvPr/>
        </p:nvSpPr>
        <p:spPr>
          <a:xfrm>
            <a:off x="925475" y="1067700"/>
            <a:ext cx="7596000" cy="4722600"/>
          </a:xfrm>
          <a:prstGeom prst="rect">
            <a:avLst/>
          </a:prstGeom>
          <a:solidFill>
            <a:srgbClr val="FFFFFF">
              <a:alpha val="86190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9B1F43-07FF-097A-E48D-F154FA48F8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6257" y="0"/>
            <a:ext cx="1079086" cy="11451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główek sekcji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wa elementy zawartości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ównanie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sty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wartość z podpisem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podpisem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ekst pionowy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pionowy i teks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rown.org.pl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dlarodziny.eu/akcja-relacja" TargetMode="External"/><Relationship Id="rId13" Type="http://schemas.openxmlformats.org/officeDocument/2006/relationships/hyperlink" Target="https://dlarodziny.eu/akcja-relacja/" TargetMode="External"/><Relationship Id="rId3" Type="http://schemas.openxmlformats.org/officeDocument/2006/relationships/hyperlink" Target="http://www.dlarodziny.eu/" TargetMode="External"/><Relationship Id="rId7" Type="http://schemas.openxmlformats.org/officeDocument/2006/relationships/image" Target="../media/image12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larodziny.eu/biwaki/" TargetMode="External"/><Relationship Id="rId11" Type="http://schemas.openxmlformats.org/officeDocument/2006/relationships/hyperlink" Target="https://dlarodziny.eu/modlitwa/" TargetMode="External"/><Relationship Id="rId5" Type="http://schemas.openxmlformats.org/officeDocument/2006/relationships/image" Target="../media/image11.png"/><Relationship Id="rId15" Type="http://schemas.openxmlformats.org/officeDocument/2006/relationships/image" Target="../media/image16.png"/><Relationship Id="rId10" Type="http://schemas.openxmlformats.org/officeDocument/2006/relationships/image" Target="../media/image13.png"/><Relationship Id="rId4" Type="http://schemas.openxmlformats.org/officeDocument/2006/relationships/hyperlink" Target="https://dlarodziny.eu/dni-dla-rodziny/" TargetMode="External"/><Relationship Id="rId9" Type="http://schemas.openxmlformats.org/officeDocument/2006/relationships/hyperlink" Target="https://dlarodziny.eu/najwieksze-bledy-finansowe/" TargetMode="External"/><Relationship Id="rId1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groups/razemdlarodziny.eu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io&#322;.dlarodziny.eu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Google Shape;92;p13"/>
          <p:cNvGraphicFramePr/>
          <p:nvPr/>
        </p:nvGraphicFramePr>
        <p:xfrm>
          <a:off x="1251800" y="549430"/>
          <a:ext cx="7200300" cy="5926875"/>
        </p:xfrm>
        <a:graphic>
          <a:graphicData uri="http://schemas.openxmlformats.org/drawingml/2006/table">
            <a:tbl>
              <a:tblPr firstRow="1" bandRow="1">
                <a:noFill/>
                <a:tableStyleId>{3693B1F7-8A76-4AB9-B5A9-CD5E9749A771}</a:tableStyleId>
              </a:tblPr>
              <a:tblGrid>
                <a:gridCol w="401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26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pl-PL" sz="22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Sekwencja do Ducha Św. </a:t>
                      </a:r>
                      <a:endParaRPr sz="8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Przybądź, Duchu Święty,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Spuść z niebiosów wzięty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Światła Twego strumień.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Przyjdź, ojcze ubogich,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Dawco darów mnogich,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Przyjdź, światłości sumień!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O najmilszy z gości,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Słodka serc radości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Słodkie orzeźwienie.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W pracy Tyś ochłodą,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 skwarze żywą wodą,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 płaczu utulenie.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Światłości najświętsza!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Serc wierzących wnętrza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Poddaj swej potędze!</a:t>
                      </a:r>
                      <a:endParaRPr sz="2200" b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Bez Twojego tchnienia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Cóż jest wśród stworzenia?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Jeno cierń i nędze!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Obmyj, co nieświęte,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Oschłym wlej zachętę,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Ulecz serca ranę! </a:t>
                      </a:r>
                      <a:endParaRPr sz="7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Nagnij, co jest harde.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Rozgrzej serca twarde,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Prowadź zabłąkane.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Daj Twoim wierzącym,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 Tobie ufającym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Siedmiorakie dary!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Daj zasługę męstwa,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Daj wieniec zwycięstwa,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Daj szczęście bez miary.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Amen. Alleluja</a:t>
                      </a:r>
                      <a:endParaRPr sz="2100" b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/>
          <p:nvPr/>
        </p:nvSpPr>
        <p:spPr>
          <a:xfrm>
            <a:off x="107500" y="2193724"/>
            <a:ext cx="8928900" cy="26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3800"/>
              <a:buFont typeface="Arial"/>
              <a:buNone/>
            </a:pPr>
            <a:r>
              <a:rPr lang="pl-PL" sz="3800" i="0" u="none" strike="noStrike" cap="none">
                <a:solidFill>
                  <a:srgbClr val="07376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Rekolekcje on-line </a:t>
            </a:r>
            <a:br>
              <a:rPr lang="pl-PL" sz="3800" i="0" u="none" strike="noStrike" cap="none">
                <a:solidFill>
                  <a:srgbClr val="07376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pl-PL" sz="3800" i="0" u="none" strike="noStrike" cap="none">
                <a:solidFill>
                  <a:srgbClr val="07376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„Finanse po Bożemu” </a:t>
            </a:r>
            <a:endParaRPr>
              <a:solidFill>
                <a:srgbClr val="073763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marR="0" lvl="0" indent="0" algn="ctr" rtl="0">
              <a:spcBef>
                <a:spcPts val="760"/>
              </a:spcBef>
              <a:spcAft>
                <a:spcPts val="0"/>
              </a:spcAft>
              <a:buClr>
                <a:srgbClr val="366092"/>
              </a:buClr>
              <a:buSzPts val="3800"/>
              <a:buFont typeface="Arial"/>
              <a:buNone/>
            </a:pPr>
            <a:r>
              <a:rPr lang="pl-PL" sz="3800" i="0" u="none" strike="noStrike" cap="none">
                <a:solidFill>
                  <a:srgbClr val="36609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pl-PL" sz="3000" i="0" u="none" strike="noStrike" cap="none">
                <a:solidFill>
                  <a:srgbClr val="36609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na podstawie </a:t>
            </a:r>
            <a:br>
              <a:rPr lang="pl-PL" sz="3000" i="0" u="none" strike="noStrike" cap="none">
                <a:solidFill>
                  <a:srgbClr val="36609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pl-PL" sz="3000" i="0" u="none" strike="noStrike" cap="none">
                <a:solidFill>
                  <a:srgbClr val="36609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kursu finansowego CROWN</a:t>
            </a:r>
            <a:endParaRPr sz="600">
              <a:solidFill>
                <a:srgbClr val="36609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99" name="Google Shape;99;p14"/>
          <p:cNvSpPr txBox="1">
            <a:spLocks noGrp="1"/>
          </p:cNvSpPr>
          <p:nvPr>
            <p:ph type="ctrTitle"/>
          </p:nvPr>
        </p:nvSpPr>
        <p:spPr>
          <a:xfrm>
            <a:off x="5553100" y="5805275"/>
            <a:ext cx="3591000" cy="10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2400"/>
              <a:buFont typeface="Calibri"/>
              <a:buNone/>
            </a:pPr>
            <a:r>
              <a:rPr lang="pl-PL" sz="2400" b="1">
                <a:solidFill>
                  <a:srgbClr val="366092"/>
                </a:solidFill>
                <a:latin typeface="Open Sans"/>
                <a:ea typeface="Open Sans"/>
                <a:cs typeface="Open Sans"/>
                <a:sym typeface="Open Sans"/>
              </a:rPr>
              <a:t>Andrzej Cwynar</a:t>
            </a:r>
            <a:br>
              <a:rPr lang="pl-PL" sz="2400">
                <a:solidFill>
                  <a:srgbClr val="366092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pl-PL" sz="2400">
                <a:solidFill>
                  <a:srgbClr val="366092"/>
                </a:solidFill>
                <a:latin typeface="Open Sans"/>
                <a:ea typeface="Open Sans"/>
                <a:cs typeface="Open Sans"/>
                <a:sym typeface="Open Sans"/>
              </a:rPr>
              <a:t>Fundacja dla Rodziny</a:t>
            </a:r>
            <a:endParaRPr>
              <a:solidFill>
                <a:srgbClr val="36609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900" y="5755050"/>
            <a:ext cx="979724" cy="979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>
            <a:spLocks noGrp="1"/>
          </p:cNvSpPr>
          <p:nvPr>
            <p:ph type="ctrTitle"/>
          </p:nvPr>
        </p:nvSpPr>
        <p:spPr>
          <a:xfrm>
            <a:off x="685800" y="377828"/>
            <a:ext cx="77724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 b="1">
                <a:solidFill>
                  <a:srgbClr val="073763"/>
                </a:solidFill>
              </a:rPr>
              <a:t>CEL 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0" y="1806825"/>
            <a:ext cx="9144000" cy="39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200" b="1" i="0" u="none" strike="noStrike" cap="none" dirty="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Uczenie Bożych zasad finansowych </a:t>
            </a:r>
            <a:br>
              <a:rPr lang="pl-PL" sz="3200" b="1" i="0" u="none" strike="noStrike" cap="none" dirty="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3200" b="0" i="0" u="none" strike="noStrike" cap="none" dirty="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po to, by ludzie</a:t>
            </a:r>
            <a:r>
              <a:rPr lang="pl-PL" sz="3200" dirty="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pl-PL" sz="3200" dirty="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3200" b="1" i="0" u="none" strike="noStrike" cap="none" dirty="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Głębiej poznawali Chrystusa </a:t>
            </a:r>
            <a:br>
              <a:rPr lang="pl-PL" sz="3200" b="1" i="0" u="none" strike="noStrike" cap="none" dirty="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3200" b="0" i="0" u="none" strike="noStrike" cap="none" dirty="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i byli w pełni</a:t>
            </a:r>
            <a:r>
              <a:rPr lang="pl-PL" sz="3200" dirty="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pl-PL" sz="3200" dirty="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3200" b="1" i="0" u="none" strike="noStrike" cap="none" dirty="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Wolni, </a:t>
            </a:r>
            <a:br>
              <a:rPr lang="pl-PL" sz="3200" b="1" i="0" u="none" strike="noStrike" cap="none" dirty="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3200" dirty="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aby </a:t>
            </a:r>
            <a:br>
              <a:rPr lang="pl-PL" sz="3200" b="1" dirty="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3200" b="1" dirty="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JEMU </a:t>
            </a:r>
            <a:r>
              <a:rPr lang="pl-PL" sz="3200" b="1" i="0" u="none" strike="noStrike" cap="none" dirty="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służ</a:t>
            </a:r>
            <a:r>
              <a:rPr lang="pl-PL" sz="3200" b="1" dirty="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yć.</a:t>
            </a:r>
            <a:endParaRPr sz="3200" b="0" i="0" u="none" strike="noStrike" cap="none" dirty="0">
              <a:solidFill>
                <a:srgbClr val="1C458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>
            <a:spLocks noGrp="1"/>
          </p:cNvSpPr>
          <p:nvPr>
            <p:ph type="ctrTitle"/>
          </p:nvPr>
        </p:nvSpPr>
        <p:spPr>
          <a:xfrm>
            <a:off x="1179524" y="294208"/>
            <a:ext cx="7772400" cy="8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pl-PL" b="1">
                <a:solidFill>
                  <a:srgbClr val="073763"/>
                </a:solidFill>
              </a:rPr>
              <a:t>Dlaczego CROWN (ang.  Korona)?</a:t>
            </a:r>
            <a:endParaRPr/>
          </a:p>
        </p:txBody>
      </p:sp>
      <p:sp>
        <p:nvSpPr>
          <p:cNvPr id="114" name="Google Shape;114;p16"/>
          <p:cNvSpPr txBox="1">
            <a:spLocks noGrp="1"/>
          </p:cNvSpPr>
          <p:nvPr>
            <p:ph type="subTitle" idx="1"/>
          </p:nvPr>
        </p:nvSpPr>
        <p:spPr>
          <a:xfrm>
            <a:off x="74100" y="1911975"/>
            <a:ext cx="9069900" cy="3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1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pl-PL" sz="2700">
                <a:solidFill>
                  <a:srgbClr val="0B5394"/>
                </a:solidFill>
              </a:rPr>
              <a:t>Jest to </a:t>
            </a:r>
            <a:r>
              <a:rPr lang="pl-PL" sz="2700" b="1">
                <a:solidFill>
                  <a:srgbClr val="0B5394"/>
                </a:solidFill>
              </a:rPr>
              <a:t>międzynarodowa organizacja misyjna</a:t>
            </a:r>
            <a:r>
              <a:rPr lang="pl-PL" sz="2700">
                <a:solidFill>
                  <a:srgbClr val="0B5394"/>
                </a:solidFill>
              </a:rPr>
              <a:t>, która opracowała </a:t>
            </a:r>
            <a:r>
              <a:rPr lang="pl-PL" sz="2700" b="1">
                <a:solidFill>
                  <a:srgbClr val="0B5394"/>
                </a:solidFill>
              </a:rPr>
              <a:t>uniwersalny program szkolenia </a:t>
            </a:r>
            <a:r>
              <a:rPr lang="pl-PL" sz="2700">
                <a:solidFill>
                  <a:srgbClr val="0B5394"/>
                </a:solidFill>
              </a:rPr>
              <a:t>ludzi, </a:t>
            </a:r>
            <a:r>
              <a:rPr lang="pl-PL" sz="2700" b="1">
                <a:solidFill>
                  <a:srgbClr val="0B5394"/>
                </a:solidFill>
              </a:rPr>
              <a:t>niezależnie od wieku</a:t>
            </a:r>
            <a:r>
              <a:rPr lang="pl-PL" sz="2700">
                <a:solidFill>
                  <a:srgbClr val="0B5394"/>
                </a:solidFill>
              </a:rPr>
              <a:t>, w zakresie zastosowania biblijnych zasad finansowych. </a:t>
            </a:r>
            <a:endParaRPr sz="2700">
              <a:solidFill>
                <a:srgbClr val="0B5394"/>
              </a:solidFill>
            </a:endParaRPr>
          </a:p>
          <a:p>
            <a:pPr marL="457200" lvl="1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2700">
              <a:solidFill>
                <a:srgbClr val="0B5394"/>
              </a:solidFill>
            </a:endParaRPr>
          </a:p>
          <a:p>
            <a:pPr marL="457200" lvl="1" indent="0" algn="ctr" rtl="0">
              <a:lnSpc>
                <a:spcPct val="8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pl-PL" sz="2700">
                <a:solidFill>
                  <a:srgbClr val="0B5394"/>
                </a:solidFill>
              </a:rPr>
              <a:t>Tak jak 24 starców z Księgi Apokalipsy (4, 9-11) </a:t>
            </a:r>
            <a:r>
              <a:rPr lang="pl-PL" sz="2700" b="1">
                <a:solidFill>
                  <a:srgbClr val="0B5394"/>
                </a:solidFill>
              </a:rPr>
              <a:t>zrzuciło swoje korony</a:t>
            </a:r>
            <a:r>
              <a:rPr lang="pl-PL" sz="2700">
                <a:solidFill>
                  <a:srgbClr val="0B5394"/>
                </a:solidFill>
              </a:rPr>
              <a:t> przed tronem Boga, tak i osoby służące wraz z misją Crown powinny </a:t>
            </a:r>
            <a:r>
              <a:rPr lang="pl-PL" sz="2700" b="1">
                <a:solidFill>
                  <a:srgbClr val="0B5394"/>
                </a:solidFill>
              </a:rPr>
              <a:t>oddawać chwałę </a:t>
            </a:r>
            <a:r>
              <a:rPr lang="pl-PL" sz="2700">
                <a:solidFill>
                  <a:srgbClr val="0B5394"/>
                </a:solidFill>
              </a:rPr>
              <a:t>Chrystusowi we wszystkim co robią. </a:t>
            </a:r>
            <a:endParaRPr sz="1900">
              <a:solidFill>
                <a:srgbClr val="0B5394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7" descr="Text, lett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8618" t="9933" r="8593" b="12342"/>
          <a:stretch/>
        </p:blipFill>
        <p:spPr>
          <a:xfrm>
            <a:off x="1746217" y="1246884"/>
            <a:ext cx="5868165" cy="416495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7"/>
          <p:cNvSpPr txBox="1"/>
          <p:nvPr/>
        </p:nvSpPr>
        <p:spPr>
          <a:xfrm>
            <a:off x="3" y="297519"/>
            <a:ext cx="9144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pl-PL" sz="44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Imprimatur</a:t>
            </a:r>
            <a:r>
              <a:rPr lang="pl-PL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21" name="Google Shape;121;p17"/>
          <p:cNvSpPr txBox="1"/>
          <p:nvPr/>
        </p:nvSpPr>
        <p:spPr>
          <a:xfrm>
            <a:off x="216600" y="5591700"/>
            <a:ext cx="8927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900" b="1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Oficjalna zgoda władz Kościoła  Katolickiego </a:t>
            </a:r>
            <a:br>
              <a:rPr lang="pl-PL" sz="1900" b="1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1900" b="1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na druk książek i materiałów o tematyce religijnej</a:t>
            </a:r>
            <a:endParaRPr sz="100">
              <a:solidFill>
                <a:srgbClr val="36609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/>
          <p:nvPr/>
        </p:nvSpPr>
        <p:spPr>
          <a:xfrm>
            <a:off x="3" y="297568"/>
            <a:ext cx="91440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pl-PL" sz="4400" b="1" i="0" u="none" strike="noStrike" cap="none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Założyciele naszej </a:t>
            </a:r>
            <a:r>
              <a:rPr lang="pl-PL" sz="4400" b="1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pl-PL" sz="4400" b="1" i="0" u="none" strike="noStrike" cap="none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undacji </a:t>
            </a:r>
            <a:r>
              <a:rPr lang="pl-PL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pl-PL" dirty="0"/>
          </a:p>
        </p:txBody>
      </p:sp>
      <p:sp>
        <p:nvSpPr>
          <p:cNvPr id="121" name="Google Shape;121;p17"/>
          <p:cNvSpPr txBox="1"/>
          <p:nvPr/>
        </p:nvSpPr>
        <p:spPr>
          <a:xfrm>
            <a:off x="216600" y="5591700"/>
            <a:ext cx="8927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900" b="1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Roksana i Andrzej Cwynar zostali KONSULTORAMI Rady ds. Rodzin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900" b="1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przy Konferencji Episkopatu Polski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" dirty="0">
              <a:solidFill>
                <a:srgbClr val="36609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69360D-8BC3-40C7-253D-BE19997C4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483" y="1364736"/>
            <a:ext cx="3935505" cy="392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997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>
            <a:spLocks noGrp="1"/>
          </p:cNvSpPr>
          <p:nvPr>
            <p:ph type="subTitle" idx="1"/>
          </p:nvPr>
        </p:nvSpPr>
        <p:spPr>
          <a:xfrm>
            <a:off x="565175" y="1337775"/>
            <a:ext cx="6097800" cy="3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AutoNum type="arabicPeriod"/>
            </a:pPr>
            <a:r>
              <a:rPr lang="pl-PL" sz="2000"/>
              <a:t>Spotkanie organizacyjne</a:t>
            </a:r>
            <a:endParaRPr sz="2000"/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Początek podróży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Boża odpowiedzialność i nasza odpowiedzialność    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Praca    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Długi    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Porada    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Styl życia    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Uczciwość    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Dawanie    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Inwestowanie    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Wieczność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Podsumowanie</a:t>
            </a:r>
            <a:endParaRPr sz="2000">
              <a:solidFill>
                <a:srgbClr val="366092"/>
              </a:solidFill>
            </a:endParaRPr>
          </a:p>
        </p:txBody>
      </p:sp>
      <p:sp>
        <p:nvSpPr>
          <p:cNvPr id="128" name="Google Shape;128;p18"/>
          <p:cNvSpPr txBox="1">
            <a:spLocks noGrp="1"/>
          </p:cNvSpPr>
          <p:nvPr>
            <p:ph type="ctrTitle"/>
          </p:nvPr>
        </p:nvSpPr>
        <p:spPr>
          <a:xfrm>
            <a:off x="685800" y="14759"/>
            <a:ext cx="8458200" cy="1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pl-PL" sz="3700" b="1">
                <a:solidFill>
                  <a:srgbClr val="073763"/>
                </a:solidFill>
              </a:rPr>
              <a:t>Tematyka kursu / korzyści</a:t>
            </a:r>
            <a:endParaRPr sz="3700"/>
          </a:p>
        </p:txBody>
      </p:sp>
      <p:sp>
        <p:nvSpPr>
          <p:cNvPr id="129" name="Google Shape;129;p18"/>
          <p:cNvSpPr txBox="1">
            <a:spLocks noGrp="1"/>
          </p:cNvSpPr>
          <p:nvPr>
            <p:ph type="subTitle" idx="1"/>
          </p:nvPr>
        </p:nvSpPr>
        <p:spPr>
          <a:xfrm>
            <a:off x="4382350" y="2906700"/>
            <a:ext cx="4802400" cy="36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000" b="1">
                <a:solidFill>
                  <a:srgbClr val="366092"/>
                </a:solidFill>
              </a:rPr>
              <a:t>Korzyści jakie daje kurs:</a:t>
            </a:r>
            <a:endParaRPr sz="2000" b="1">
              <a:solidFill>
                <a:srgbClr val="366092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36609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Char char="➢"/>
            </a:pPr>
            <a:r>
              <a:rPr lang="pl-PL" sz="2000">
                <a:solidFill>
                  <a:srgbClr val="366092"/>
                </a:solidFill>
              </a:rPr>
              <a:t>pogłębienie więzi z Bogiem	</a:t>
            </a:r>
            <a:endParaRPr sz="2000">
              <a:solidFill>
                <a:srgbClr val="36609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Char char="➢"/>
            </a:pPr>
            <a:r>
              <a:rPr lang="pl-PL" sz="2000">
                <a:solidFill>
                  <a:srgbClr val="366092"/>
                </a:solidFill>
              </a:rPr>
              <a:t>poświęcenie większej ilości czasu	 </a:t>
            </a:r>
            <a:br>
              <a:rPr lang="pl-PL" sz="2000">
                <a:solidFill>
                  <a:srgbClr val="366092"/>
                </a:solidFill>
              </a:rPr>
            </a:br>
            <a:r>
              <a:rPr lang="pl-PL" sz="2000">
                <a:solidFill>
                  <a:srgbClr val="366092"/>
                </a:solidFill>
              </a:rPr>
              <a:t>na zgłębianie Słowa Bożego	</a:t>
            </a:r>
            <a:endParaRPr sz="2000">
              <a:solidFill>
                <a:srgbClr val="36609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Char char="➢"/>
            </a:pPr>
            <a:r>
              <a:rPr lang="pl-PL" sz="2000">
                <a:solidFill>
                  <a:srgbClr val="366092"/>
                </a:solidFill>
              </a:rPr>
              <a:t>większe oddanie modlitwie za innych	</a:t>
            </a:r>
            <a:endParaRPr sz="2000">
              <a:solidFill>
                <a:srgbClr val="36609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Char char="➢"/>
            </a:pPr>
            <a:r>
              <a:rPr lang="pl-PL" sz="2000">
                <a:solidFill>
                  <a:srgbClr val="366092"/>
                </a:solidFill>
              </a:rPr>
              <a:t>zmniejszenie stopnia zadłużenia	</a:t>
            </a:r>
            <a:endParaRPr sz="2000">
              <a:solidFill>
                <a:srgbClr val="36609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Char char="➢"/>
            </a:pPr>
            <a:r>
              <a:rPr lang="pl-PL" sz="2000">
                <a:solidFill>
                  <a:srgbClr val="366092"/>
                </a:solidFill>
              </a:rPr>
              <a:t>poprawienie umiejętności zarządzania finansami	</a:t>
            </a:r>
            <a:endParaRPr sz="2000">
              <a:solidFill>
                <a:srgbClr val="36609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Char char="➢"/>
            </a:pPr>
            <a:r>
              <a:rPr lang="pl-PL" sz="2000">
                <a:solidFill>
                  <a:srgbClr val="366092"/>
                </a:solidFill>
              </a:rPr>
              <a:t>zwiększenie oszczędności	</a:t>
            </a:r>
            <a:endParaRPr sz="2000">
              <a:solidFill>
                <a:srgbClr val="36609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Char char="➢"/>
            </a:pPr>
            <a:r>
              <a:rPr lang="pl-PL" sz="2000">
                <a:solidFill>
                  <a:srgbClr val="366092"/>
                </a:solidFill>
              </a:rPr>
              <a:t>poprawa relacji (w małżeństwie)</a:t>
            </a:r>
            <a:endParaRPr sz="2000">
              <a:solidFill>
                <a:srgbClr val="36609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>
            <a:spLocks noGrp="1"/>
          </p:cNvSpPr>
          <p:nvPr>
            <p:ph type="subTitle" idx="1"/>
          </p:nvPr>
        </p:nvSpPr>
        <p:spPr>
          <a:xfrm>
            <a:off x="565175" y="1337775"/>
            <a:ext cx="8514000" cy="50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Mówimy do siebie po imieniu.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Dzielimy się osobistymi przeżyciami, a nie ogólnymi stwierdzeniami.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Nie używamy formy: „powinno się”, „człowiek”.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Wypowiada</a:t>
            </a:r>
            <a:r>
              <a:rPr lang="pl-PL" sz="2000">
                <a:solidFill>
                  <a:srgbClr val="366092"/>
                </a:solidFill>
              </a:rPr>
              <a:t>my</a:t>
            </a:r>
            <a:r>
              <a:rPr lang="pl-PL" sz="2000" b="0">
                <a:solidFill>
                  <a:srgbClr val="366092"/>
                </a:solidFill>
              </a:rPr>
              <a:t> się w pierwszej osobie liczby pojedynczej: „ja”, „mnie”…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Nie ocenia</a:t>
            </a:r>
            <a:r>
              <a:rPr lang="pl-PL" sz="2000">
                <a:solidFill>
                  <a:srgbClr val="366092"/>
                </a:solidFill>
              </a:rPr>
              <a:t>my</a:t>
            </a:r>
            <a:r>
              <a:rPr lang="pl-PL" sz="2000" b="0">
                <a:solidFill>
                  <a:srgbClr val="366092"/>
                </a:solidFill>
              </a:rPr>
              <a:t>, nie komentujemy, nie nawiązujemy do wypowiedzi innych.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Wypowiedź </a:t>
            </a:r>
            <a:r>
              <a:rPr lang="pl-PL" sz="2000">
                <a:solidFill>
                  <a:srgbClr val="366092"/>
                </a:solidFill>
              </a:rPr>
              <a:t>T</a:t>
            </a:r>
            <a:r>
              <a:rPr lang="pl-PL" sz="2000" b="0">
                <a:solidFill>
                  <a:srgbClr val="366092"/>
                </a:solidFill>
              </a:rPr>
              <a:t>woja i innych nie jest ani dobra, ani zła – jest po prostu przeżyciem.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Wszystko c</a:t>
            </a:r>
            <a:r>
              <a:rPr lang="pl-PL" sz="2000">
                <a:solidFill>
                  <a:srgbClr val="366092"/>
                </a:solidFill>
              </a:rPr>
              <a:t>zym dzielimy się w grupie zostaje między nami.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Nie nagrywamy spotkań</a:t>
            </a:r>
            <a:r>
              <a:rPr lang="pl-PL" sz="2000">
                <a:solidFill>
                  <a:srgbClr val="366092"/>
                </a:solidFill>
              </a:rPr>
              <a:t> ani </a:t>
            </a:r>
            <a:r>
              <a:rPr lang="pl-PL" sz="2000" b="0">
                <a:solidFill>
                  <a:srgbClr val="366092"/>
                </a:solidFill>
              </a:rPr>
              <a:t>ich części</a:t>
            </a:r>
            <a:r>
              <a:rPr lang="pl-PL" sz="2000">
                <a:solidFill>
                  <a:srgbClr val="366092"/>
                </a:solidFill>
              </a:rPr>
              <a:t>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Słuchamy drug</a:t>
            </a:r>
            <a:r>
              <a:rPr lang="pl-PL" sz="2000">
                <a:solidFill>
                  <a:srgbClr val="366092"/>
                </a:solidFill>
              </a:rPr>
              <a:t>iej</a:t>
            </a:r>
            <a:r>
              <a:rPr lang="pl-PL" sz="2000" b="0">
                <a:solidFill>
                  <a:srgbClr val="366092"/>
                </a:solidFill>
              </a:rPr>
              <a:t> osob</a:t>
            </a:r>
            <a:r>
              <a:rPr lang="pl-PL" sz="2000">
                <a:solidFill>
                  <a:srgbClr val="366092"/>
                </a:solidFill>
              </a:rPr>
              <a:t>y</a:t>
            </a:r>
            <a:r>
              <a:rPr lang="pl-PL" sz="2000" b="0">
                <a:solidFill>
                  <a:srgbClr val="366092"/>
                </a:solidFill>
              </a:rPr>
              <a:t> – nie przerywamy, nie dopytujemy … . 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Mówimy krótko aby dać możliwość wypowiedzenia się innym.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Nie musi</a:t>
            </a:r>
            <a:r>
              <a:rPr lang="pl-PL" sz="2000">
                <a:solidFill>
                  <a:srgbClr val="366092"/>
                </a:solidFill>
              </a:rPr>
              <a:t>my</a:t>
            </a:r>
            <a:r>
              <a:rPr lang="pl-PL" sz="2000" b="0">
                <a:solidFill>
                  <a:srgbClr val="366092"/>
                </a:solidFill>
              </a:rPr>
              <a:t> mówić wszystkiego – to co mówi</a:t>
            </a:r>
            <a:r>
              <a:rPr lang="pl-PL" sz="2000">
                <a:solidFill>
                  <a:srgbClr val="366092"/>
                </a:solidFill>
              </a:rPr>
              <a:t>my</a:t>
            </a:r>
            <a:r>
              <a:rPr lang="pl-PL" sz="2000" b="0">
                <a:solidFill>
                  <a:srgbClr val="366092"/>
                </a:solidFill>
              </a:rPr>
              <a:t> </a:t>
            </a:r>
            <a:r>
              <a:rPr lang="pl-PL" sz="2000">
                <a:solidFill>
                  <a:srgbClr val="366092"/>
                </a:solidFill>
              </a:rPr>
              <a:t>powinno </a:t>
            </a:r>
            <a:r>
              <a:rPr lang="pl-PL" sz="2000" b="0">
                <a:solidFill>
                  <a:srgbClr val="366092"/>
                </a:solidFill>
              </a:rPr>
              <a:t>być prawdziwe i ważne. 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Kamerki mamy włączone przez całe spotkanie.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Wyłączone są mikrofony – włącza</a:t>
            </a:r>
            <a:r>
              <a:rPr lang="pl-PL" sz="2000">
                <a:solidFill>
                  <a:srgbClr val="366092"/>
                </a:solidFill>
              </a:rPr>
              <a:t>my je</a:t>
            </a:r>
            <a:r>
              <a:rPr lang="pl-PL" sz="2000" b="0">
                <a:solidFill>
                  <a:srgbClr val="366092"/>
                </a:solidFill>
              </a:rPr>
              <a:t> tylko gdy coś mówi</a:t>
            </a:r>
            <a:r>
              <a:rPr lang="pl-PL" sz="2000">
                <a:solidFill>
                  <a:srgbClr val="366092"/>
                </a:solidFill>
              </a:rPr>
              <a:t>my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Słuchamy animatora – on moderuje grupkę i odpowiada za czas. </a:t>
            </a:r>
            <a:endParaRPr sz="2000" b="0">
              <a:solidFill>
                <a:srgbClr val="366092"/>
              </a:solidFill>
            </a:endParaRPr>
          </a:p>
        </p:txBody>
      </p:sp>
      <p:sp>
        <p:nvSpPr>
          <p:cNvPr id="136" name="Google Shape;136;p19"/>
          <p:cNvSpPr txBox="1">
            <a:spLocks noGrp="1"/>
          </p:cNvSpPr>
          <p:nvPr>
            <p:ph type="ctrTitle"/>
          </p:nvPr>
        </p:nvSpPr>
        <p:spPr>
          <a:xfrm>
            <a:off x="685800" y="14759"/>
            <a:ext cx="8458200" cy="1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pl-PL" sz="3700" b="1">
                <a:solidFill>
                  <a:srgbClr val="073763"/>
                </a:solidFill>
              </a:rPr>
              <a:t>Zasady dzielenia się w małych grupach</a:t>
            </a:r>
            <a:endParaRPr sz="37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 txBox="1">
            <a:spLocks noGrp="1"/>
          </p:cNvSpPr>
          <p:nvPr>
            <p:ph type="ctrTitle"/>
          </p:nvPr>
        </p:nvSpPr>
        <p:spPr>
          <a:xfrm>
            <a:off x="1251557" y="126292"/>
            <a:ext cx="7198500" cy="8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 sz="4000" b="1">
                <a:solidFill>
                  <a:srgbClr val="073763"/>
                </a:solidFill>
              </a:rPr>
              <a:t>Zasady kursu CROWN</a:t>
            </a:r>
            <a:endParaRPr sz="4000"/>
          </a:p>
        </p:txBody>
      </p:sp>
      <p:sp>
        <p:nvSpPr>
          <p:cNvPr id="143" name="Google Shape;143;p20"/>
          <p:cNvSpPr txBox="1">
            <a:spLocks noGrp="1"/>
          </p:cNvSpPr>
          <p:nvPr>
            <p:ph type="subTitle" idx="1"/>
          </p:nvPr>
        </p:nvSpPr>
        <p:spPr>
          <a:xfrm>
            <a:off x="557075" y="1467175"/>
            <a:ext cx="8514000" cy="44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Jesteśmy obecni na min. 8 z 10 spotkań.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Informujemy o nieobecności lub zaplanowanym spóźnieniu się.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Jeśli kogoś nie będzie na spotkaniu – materiał będzie musiał przerobić samodzielne.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Jeśli ktoś nie wypełnił podręcznika na dany tydzień – nie bierze udziału w dyskusji. Jest tylko słuchaczem!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Raportujesz, że pracujesz i robisz postępy – nie podajesz cyfr.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Odpowiadasz niezwłocznie na mail/sms/telefon tutora/wolontariusza!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Nie musisz dzielić się z innymi informacjami osobistymi i finansowymi.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Uczymy się wersetów na pamięć.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Codziennie modlimy się za siebie nawzajem.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Nie uprawiamy doradztwa finansowego – nie sprzedajemy produktów, nie udzielamy porad inwestycyjnych. Dzielimy się wiedzą, gdy ktoś poprosi o pomoc.</a:t>
            </a:r>
            <a:endParaRPr sz="2000">
              <a:solidFill>
                <a:srgbClr val="36609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 txBox="1">
            <a:spLocks noGrp="1"/>
          </p:cNvSpPr>
          <p:nvPr>
            <p:ph type="ctrTitle"/>
          </p:nvPr>
        </p:nvSpPr>
        <p:spPr>
          <a:xfrm>
            <a:off x="1214832" y="255667"/>
            <a:ext cx="7198500" cy="8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 sz="4000" b="1">
                <a:solidFill>
                  <a:srgbClr val="073763"/>
                </a:solidFill>
              </a:rPr>
              <a:t>Jeszcze o Prowadzących</a:t>
            </a:r>
            <a:endParaRPr sz="4000"/>
          </a:p>
        </p:txBody>
      </p:sp>
      <p:sp>
        <p:nvSpPr>
          <p:cNvPr id="150" name="Google Shape;150;p21"/>
          <p:cNvSpPr txBox="1">
            <a:spLocks noGrp="1"/>
          </p:cNvSpPr>
          <p:nvPr>
            <p:ph type="subTitle" idx="1"/>
          </p:nvPr>
        </p:nvSpPr>
        <p:spPr>
          <a:xfrm>
            <a:off x="557075" y="1467175"/>
            <a:ext cx="8514000" cy="44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36609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600">
                <a:solidFill>
                  <a:srgbClr val="366092"/>
                </a:solidFill>
              </a:rPr>
              <a:t>Rekolekcje prowadzi </a:t>
            </a:r>
            <a:r>
              <a:rPr lang="pl-PL" sz="2600" b="1">
                <a:solidFill>
                  <a:srgbClr val="366092"/>
                </a:solidFill>
              </a:rPr>
              <a:t>Duch Święty</a:t>
            </a:r>
            <a:r>
              <a:rPr lang="pl-PL" sz="2600">
                <a:solidFill>
                  <a:srgbClr val="366092"/>
                </a:solidFill>
              </a:rPr>
              <a:t>,</a:t>
            </a:r>
            <a:br>
              <a:rPr lang="pl-PL" sz="2600">
                <a:solidFill>
                  <a:srgbClr val="366092"/>
                </a:solidFill>
              </a:rPr>
            </a:br>
            <a:r>
              <a:rPr lang="pl-PL" sz="2600">
                <a:solidFill>
                  <a:srgbClr val="366092"/>
                </a:solidFill>
              </a:rPr>
              <a:t> my jesteśmy tylko narzędziami w jego rękach.</a:t>
            </a:r>
            <a:endParaRPr sz="2600">
              <a:solidFill>
                <a:srgbClr val="36609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rgbClr val="36609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600">
                <a:solidFill>
                  <a:srgbClr val="366092"/>
                </a:solidFill>
              </a:rPr>
              <a:t>Przeżyjmy ten czas </a:t>
            </a:r>
            <a:r>
              <a:rPr lang="pl-PL" sz="2600" b="1">
                <a:solidFill>
                  <a:srgbClr val="366092"/>
                </a:solidFill>
              </a:rPr>
              <a:t>Chrystocentrycznie</a:t>
            </a:r>
            <a:r>
              <a:rPr lang="pl-PL" sz="2600">
                <a:solidFill>
                  <a:srgbClr val="366092"/>
                </a:solidFill>
              </a:rPr>
              <a:t>,</a:t>
            </a:r>
            <a:br>
              <a:rPr lang="pl-PL" sz="2600">
                <a:solidFill>
                  <a:srgbClr val="366092"/>
                </a:solidFill>
              </a:rPr>
            </a:br>
            <a:r>
              <a:rPr lang="pl-PL" sz="2600">
                <a:solidFill>
                  <a:srgbClr val="366092"/>
                </a:solidFill>
              </a:rPr>
              <a:t>Jezus Chrystus zajmuje centralne miejsce w historii zbawienia powierzmy Mu również swoje życie.</a:t>
            </a:r>
            <a:endParaRPr sz="2600">
              <a:solidFill>
                <a:srgbClr val="36609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rgbClr val="36609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600">
                <a:solidFill>
                  <a:srgbClr val="366092"/>
                </a:solidFill>
              </a:rPr>
              <a:t>Bóg będzie o nas walczył i nieprzyjaciel też.</a:t>
            </a:r>
            <a:endParaRPr sz="2600">
              <a:solidFill>
                <a:srgbClr val="36609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2"/>
          <p:cNvSpPr txBox="1"/>
          <p:nvPr/>
        </p:nvSpPr>
        <p:spPr>
          <a:xfrm>
            <a:off x="3" y="314569"/>
            <a:ext cx="91440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 sz="35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Nigdy nie będziesz mógł </a:t>
            </a:r>
            <a:br>
              <a:rPr lang="pl-PL" sz="35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35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zrobić wszystkiego</a:t>
            </a:r>
            <a:endParaRPr sz="3500" b="1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56" name="Google Shape;15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32826" y="1628898"/>
            <a:ext cx="3624600" cy="3902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2"/>
          <p:cNvSpPr txBox="1"/>
          <p:nvPr/>
        </p:nvSpPr>
        <p:spPr>
          <a:xfrm>
            <a:off x="298275" y="5599448"/>
            <a:ext cx="86937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Najistotniejsze jest, </a:t>
            </a:r>
            <a:br>
              <a:rPr lang="pl-PL" sz="2800" b="1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800" b="1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abyś zrobił rzeczy najważniejsze.</a:t>
            </a:r>
            <a:endParaRPr sz="100" dirty="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22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822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822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>
            <a:spLocks noGrp="1"/>
          </p:cNvSpPr>
          <p:nvPr>
            <p:ph type="ctrTitle"/>
          </p:nvPr>
        </p:nvSpPr>
        <p:spPr>
          <a:xfrm>
            <a:off x="1251557" y="126292"/>
            <a:ext cx="7198500" cy="8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 sz="4000" b="1">
                <a:solidFill>
                  <a:srgbClr val="073763"/>
                </a:solidFill>
              </a:rPr>
              <a:t>Forma Spotkań</a:t>
            </a:r>
            <a:endParaRPr sz="4000"/>
          </a:p>
        </p:txBody>
      </p:sp>
      <p:sp>
        <p:nvSpPr>
          <p:cNvPr id="164" name="Google Shape;164;p23"/>
          <p:cNvSpPr txBox="1">
            <a:spLocks noGrp="1"/>
          </p:cNvSpPr>
          <p:nvPr>
            <p:ph type="subTitle" idx="1"/>
          </p:nvPr>
        </p:nvSpPr>
        <p:spPr>
          <a:xfrm>
            <a:off x="549000" y="1362025"/>
            <a:ext cx="8514000" cy="29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900" dirty="0">
                <a:solidFill>
                  <a:srgbClr val="366092"/>
                </a:solidFill>
              </a:rPr>
              <a:t>Każdy temat jest realizowany jako:</a:t>
            </a: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Studium indywidualne i zadania finansowe – CODZIENNE – ok. pół godziny dziennie (zgodnie z Podręcznikiem Uczestnika - każdy z małżonków ma swój :-)</a:t>
            </a:r>
            <a:endParaRPr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Modlitwa indywidualna i nauka cytatu z Pisma Świętego – CODZIENNE  </a:t>
            </a:r>
            <a:endParaRPr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Spotkanie w grupie on-line – raz w tygodniu 2 godziny</a:t>
            </a:r>
            <a:endParaRPr lang="en-GB"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Refleksje autorów kursu Crown – lektura, raz w tygodniu, pół godziny.</a:t>
            </a:r>
            <a:endParaRPr lang="en-GB"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900" dirty="0">
                <a:solidFill>
                  <a:srgbClr val="366092"/>
                </a:solidFill>
              </a:rPr>
              <a:t>Głównie </a:t>
            </a:r>
            <a:r>
              <a:rPr lang="pl-PL" sz="1900" b="1" dirty="0">
                <a:solidFill>
                  <a:srgbClr val="366092"/>
                </a:solidFill>
              </a:rPr>
              <a:t>praca własna w domu</a:t>
            </a:r>
            <a:r>
              <a:rPr lang="pl-PL" sz="1900" dirty="0">
                <a:solidFill>
                  <a:srgbClr val="366092"/>
                </a:solidFill>
              </a:rPr>
              <a:t>, a na spotkaniu robimy podsumowanie Studium Indywidualnego.</a:t>
            </a:r>
            <a:endParaRPr sz="1900" dirty="0">
              <a:solidFill>
                <a:srgbClr val="366092"/>
              </a:solidFill>
            </a:endParaRPr>
          </a:p>
        </p:txBody>
      </p:sp>
      <p:pic>
        <p:nvPicPr>
          <p:cNvPr id="165" name="Google Shape;16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1975" y="4255875"/>
            <a:ext cx="2126225" cy="212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0175" y="4255875"/>
            <a:ext cx="2126225" cy="212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>
            <a:spLocks noGrp="1"/>
          </p:cNvSpPr>
          <p:nvPr>
            <p:ph type="ctrTitle"/>
          </p:nvPr>
        </p:nvSpPr>
        <p:spPr>
          <a:xfrm>
            <a:off x="1251557" y="126292"/>
            <a:ext cx="7198500" cy="8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 sz="4000" b="1" dirty="0">
                <a:solidFill>
                  <a:srgbClr val="073763"/>
                </a:solidFill>
              </a:rPr>
              <a:t>Zadania</a:t>
            </a:r>
            <a:endParaRPr sz="4000" dirty="0"/>
          </a:p>
        </p:txBody>
      </p:sp>
      <p:sp>
        <p:nvSpPr>
          <p:cNvPr id="173" name="Google Shape;173;p24"/>
          <p:cNvSpPr txBox="1">
            <a:spLocks noGrp="1"/>
          </p:cNvSpPr>
          <p:nvPr>
            <p:ph type="subTitle" idx="1"/>
          </p:nvPr>
        </p:nvSpPr>
        <p:spPr>
          <a:xfrm>
            <a:off x="557075" y="1200275"/>
            <a:ext cx="8514000" cy="53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Zacznij zbierać paragony i rejestrować wydatki.</a:t>
            </a:r>
            <a:endParaRPr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Pamiętaj o codziennej modlitwie, również w intencjach za uczestników grupy.</a:t>
            </a:r>
            <a:endParaRPr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Przeczytaj książkę </a:t>
            </a:r>
            <a:r>
              <a:rPr lang="pl-PL" sz="1900" b="1" dirty="0">
                <a:solidFill>
                  <a:srgbClr val="366092"/>
                </a:solidFill>
              </a:rPr>
              <a:t>Twoje pieniądze się liczą</a:t>
            </a:r>
            <a:r>
              <a:rPr lang="pl-PL" sz="1900" dirty="0">
                <a:solidFill>
                  <a:srgbClr val="366092"/>
                </a:solidFill>
              </a:rPr>
              <a:t>. </a:t>
            </a:r>
            <a:endParaRPr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W swoim </a:t>
            </a:r>
            <a:r>
              <a:rPr lang="pl-PL" sz="1900" b="1" dirty="0">
                <a:solidFill>
                  <a:srgbClr val="366092"/>
                </a:solidFill>
              </a:rPr>
              <a:t>Zeszycie Zastosowań Praktycznych</a:t>
            </a:r>
            <a:r>
              <a:rPr lang="pl-PL" sz="1900" dirty="0">
                <a:solidFill>
                  <a:srgbClr val="366092"/>
                </a:solidFill>
              </a:rPr>
              <a:t> przeczytaj </a:t>
            </a:r>
            <a:r>
              <a:rPr lang="pl-PL" sz="1900" b="1" dirty="0">
                <a:solidFill>
                  <a:srgbClr val="366092"/>
                </a:solidFill>
              </a:rPr>
              <a:t>Uwagi wstępne na temat Rejestru Wydatków</a:t>
            </a:r>
            <a:r>
              <a:rPr lang="pl-PL" sz="1900" dirty="0">
                <a:solidFill>
                  <a:srgbClr val="366092"/>
                </a:solidFill>
              </a:rPr>
              <a:t> i sprawdź swój System segregowania dokumentów.</a:t>
            </a:r>
            <a:endParaRPr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Zarejestruj się też na </a:t>
            </a:r>
            <a:r>
              <a:rPr lang="pl-PL" sz="1900" u="sng" dirty="0">
                <a:solidFill>
                  <a:schemeClr val="hlink"/>
                </a:solidFill>
                <a:hlinkClick r:id="rId3"/>
              </a:rPr>
              <a:t>https://crown.org.pl/</a:t>
            </a:r>
            <a:r>
              <a:rPr lang="pl-PL" sz="1900" dirty="0">
                <a:solidFill>
                  <a:srgbClr val="366092"/>
                </a:solidFill>
              </a:rPr>
              <a:t> i pobierz wszystkie formularze.</a:t>
            </a:r>
            <a:endParaRPr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Pamiętaj o kolejnym spotkaniu (wpisz do kalendarza).</a:t>
            </a:r>
            <a:endParaRPr sz="1900" b="1" dirty="0">
              <a:solidFill>
                <a:srgbClr val="36609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900" dirty="0">
                <a:solidFill>
                  <a:srgbClr val="366092"/>
                </a:solidFill>
              </a:rPr>
              <a:t>Powyższe informacje dostaniesz jeszcze dziś emailem :)</a:t>
            </a:r>
            <a:endParaRPr sz="1900" dirty="0">
              <a:solidFill>
                <a:srgbClr val="366092"/>
              </a:solidFill>
            </a:endParaRPr>
          </a:p>
        </p:txBody>
      </p:sp>
      <p:pic>
        <p:nvPicPr>
          <p:cNvPr id="174" name="Google Shape;174;p24"/>
          <p:cNvPicPr preferRelativeResize="0"/>
          <p:nvPr/>
        </p:nvPicPr>
        <p:blipFill rotWithShape="1">
          <a:blip r:embed="rId4">
            <a:alphaModFix/>
          </a:blip>
          <a:srcRect l="49251" t="2385" b="52260"/>
          <a:stretch/>
        </p:blipFill>
        <p:spPr>
          <a:xfrm>
            <a:off x="3809707" y="3690563"/>
            <a:ext cx="4640350" cy="139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2463" y="3690563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>
            <a:spLocks noGrp="1"/>
          </p:cNvSpPr>
          <p:nvPr>
            <p:ph type="subTitle" idx="1"/>
          </p:nvPr>
        </p:nvSpPr>
        <p:spPr>
          <a:xfrm>
            <a:off x="1297869" y="382696"/>
            <a:ext cx="6873459" cy="119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>
                <a:solidFill>
                  <a:srgbClr val="366092"/>
                </a:solidFill>
              </a:rPr>
              <a:t>Inne inicjatywy Fundacji Dla Rodziny </a:t>
            </a:r>
            <a:r>
              <a:rPr lang="pl-PL" dirty="0">
                <a:solidFill>
                  <a:srgbClr val="366092"/>
                </a:solidFill>
              </a:rPr>
              <a:t> </a:t>
            </a:r>
            <a:r>
              <a:rPr lang="pl-PL" u="sng" dirty="0">
                <a:solidFill>
                  <a:schemeClr val="hlink"/>
                </a:solidFill>
                <a:hlinkClick r:id="rId3"/>
              </a:rPr>
              <a:t>www.dlarodziny.eu</a:t>
            </a:r>
            <a:endParaRPr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7D54E1FD-D161-AC1C-C52E-8A40BC620328}"/>
              </a:ext>
            </a:extLst>
          </p:cNvPr>
          <p:cNvGrpSpPr/>
          <p:nvPr/>
        </p:nvGrpSpPr>
        <p:grpSpPr>
          <a:xfrm>
            <a:off x="2124634" y="4934994"/>
            <a:ext cx="2729975" cy="1077218"/>
            <a:chOff x="2169459" y="1756014"/>
            <a:chExt cx="2729975" cy="1077218"/>
          </a:xfrm>
        </p:grpSpPr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0EAB2DF5-2D7C-54BA-72BA-AB62147AE8EE}"/>
                </a:ext>
              </a:extLst>
            </p:cNvPr>
            <p:cNvSpPr txBox="1"/>
            <p:nvPr/>
          </p:nvSpPr>
          <p:spPr>
            <a:xfrm>
              <a:off x="2169459" y="1756014"/>
              <a:ext cx="23666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800" dirty="0">
                  <a:solidFill>
                    <a:srgbClr val="366092"/>
                  </a:solidFill>
                </a:rPr>
                <a:t>Wakacje dla Rodziny</a:t>
              </a:r>
            </a:p>
          </p:txBody>
        </p:sp>
        <p:sp>
          <p:nvSpPr>
            <p:cNvPr id="10" name="pole tekstowe 9">
              <a:extLst>
                <a:ext uri="{FF2B5EF4-FFF2-40B4-BE49-F238E27FC236}">
                  <a16:creationId xmlns:a16="http://schemas.microsoft.com/office/drawing/2014/main" id="{EFF06A47-E4AF-9256-F578-987FA4F70326}"/>
                </a:ext>
              </a:extLst>
            </p:cNvPr>
            <p:cNvSpPr txBox="1"/>
            <p:nvPr/>
          </p:nvSpPr>
          <p:spPr>
            <a:xfrm>
              <a:off x="2169459" y="2402345"/>
              <a:ext cx="2729975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100" dirty="0">
                  <a:solidFill>
                    <a:schemeClr val="bg2"/>
                  </a:solidFill>
                </a:rPr>
                <a:t>Wakacje połączone z warsztatami</a:t>
              </a:r>
              <a:endParaRPr lang="pl-PL" sz="1100" dirty="0">
                <a:solidFill>
                  <a:schemeClr val="bg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r>
                <a:rPr lang="pl-PL" sz="1100" dirty="0">
                  <a:solidFill>
                    <a:srgbClr val="0000FF"/>
                  </a:solidFill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https://dlarodziny.eu/dni-dla-rodziny/</a:t>
              </a:r>
              <a:r>
                <a:rPr lang="pl-PL" sz="1100" dirty="0"/>
                <a:t> </a:t>
              </a:r>
            </a:p>
          </p:txBody>
        </p:sp>
      </p:grpSp>
      <p:grpSp>
        <p:nvGrpSpPr>
          <p:cNvPr id="12" name="Grupa 11">
            <a:extLst>
              <a:ext uri="{FF2B5EF4-FFF2-40B4-BE49-F238E27FC236}">
                <a16:creationId xmlns:a16="http://schemas.microsoft.com/office/drawing/2014/main" id="{702C6B03-FAF5-5A91-DD66-CEA1AB0E9F1E}"/>
              </a:ext>
            </a:extLst>
          </p:cNvPr>
          <p:cNvGrpSpPr/>
          <p:nvPr/>
        </p:nvGrpSpPr>
        <p:grpSpPr>
          <a:xfrm>
            <a:off x="286869" y="3258948"/>
            <a:ext cx="4567740" cy="1282695"/>
            <a:chOff x="331694" y="1574640"/>
            <a:chExt cx="4567740" cy="1282695"/>
          </a:xfrm>
        </p:grpSpPr>
        <p:pic>
          <p:nvPicPr>
            <p:cNvPr id="13" name="Obraz 12">
              <a:extLst>
                <a:ext uri="{FF2B5EF4-FFF2-40B4-BE49-F238E27FC236}">
                  <a16:creationId xmlns:a16="http://schemas.microsoft.com/office/drawing/2014/main" id="{9A949751-3AC7-A7E9-1B8A-EF0222375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331694" y="1574640"/>
              <a:ext cx="1766047" cy="1282695"/>
            </a:xfrm>
            <a:prstGeom prst="rect">
              <a:avLst/>
            </a:prstGeom>
          </p:spPr>
        </p:pic>
        <p:sp>
          <p:nvSpPr>
            <p:cNvPr id="14" name="pole tekstowe 13">
              <a:extLst>
                <a:ext uri="{FF2B5EF4-FFF2-40B4-BE49-F238E27FC236}">
                  <a16:creationId xmlns:a16="http://schemas.microsoft.com/office/drawing/2014/main" id="{992891C3-4A8B-2E85-A470-9A976983E03D}"/>
                </a:ext>
              </a:extLst>
            </p:cNvPr>
            <p:cNvSpPr txBox="1"/>
            <p:nvPr/>
          </p:nvSpPr>
          <p:spPr>
            <a:xfrm>
              <a:off x="2169459" y="1756014"/>
              <a:ext cx="236668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800" dirty="0">
                  <a:solidFill>
                    <a:srgbClr val="366092"/>
                  </a:solidFill>
                </a:rPr>
                <a:t>Biwak Ojca z dzieckiem</a:t>
              </a:r>
            </a:p>
          </p:txBody>
        </p:sp>
        <p:sp>
          <p:nvSpPr>
            <p:cNvPr id="15" name="pole tekstowe 14">
              <a:extLst>
                <a:ext uri="{FF2B5EF4-FFF2-40B4-BE49-F238E27FC236}">
                  <a16:creationId xmlns:a16="http://schemas.microsoft.com/office/drawing/2014/main" id="{734A06D9-1657-AD8F-4D1E-7637F5CBC59E}"/>
                </a:ext>
              </a:extLst>
            </p:cNvPr>
            <p:cNvSpPr txBox="1"/>
            <p:nvPr/>
          </p:nvSpPr>
          <p:spPr>
            <a:xfrm>
              <a:off x="2169459" y="2402345"/>
              <a:ext cx="2729975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100" dirty="0">
                  <a:solidFill>
                    <a:schemeClr val="bg2"/>
                  </a:solidFill>
                </a:rPr>
                <a:t>Tata z dzieckiem 1 na 1</a:t>
              </a:r>
              <a:endParaRPr lang="pl-PL" sz="1100" dirty="0">
                <a:solidFill>
                  <a:schemeClr val="bg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r>
                <a:rPr lang="pl-PL" sz="1100" dirty="0">
                  <a:solidFill>
                    <a:srgbClr val="0000FF"/>
                  </a:solidFill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https://dlarodziny.eu/biwaki/</a:t>
              </a:r>
              <a:r>
                <a:rPr lang="pl-PL" sz="1100" dirty="0"/>
                <a:t>   </a:t>
              </a:r>
            </a:p>
          </p:txBody>
        </p:sp>
      </p:grpSp>
      <p:grpSp>
        <p:nvGrpSpPr>
          <p:cNvPr id="16" name="Grupa 15">
            <a:extLst>
              <a:ext uri="{FF2B5EF4-FFF2-40B4-BE49-F238E27FC236}">
                <a16:creationId xmlns:a16="http://schemas.microsoft.com/office/drawing/2014/main" id="{3624DC09-7106-9B84-47E1-0B31A485D11C}"/>
              </a:ext>
            </a:extLst>
          </p:cNvPr>
          <p:cNvGrpSpPr/>
          <p:nvPr/>
        </p:nvGrpSpPr>
        <p:grpSpPr>
          <a:xfrm>
            <a:off x="4652686" y="3210655"/>
            <a:ext cx="4650553" cy="1282695"/>
            <a:chOff x="331694" y="1699264"/>
            <a:chExt cx="4567740" cy="1033447"/>
          </a:xfrm>
        </p:grpSpPr>
        <p:pic>
          <p:nvPicPr>
            <p:cNvPr id="17" name="Obraz 16">
              <a:extLst>
                <a:ext uri="{FF2B5EF4-FFF2-40B4-BE49-F238E27FC236}">
                  <a16:creationId xmlns:a16="http://schemas.microsoft.com/office/drawing/2014/main" id="{FCA260BC-1193-32F3-22BA-6D0436F01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331694" y="1699264"/>
              <a:ext cx="1766047" cy="1033447"/>
            </a:xfrm>
            <a:prstGeom prst="rect">
              <a:avLst/>
            </a:prstGeom>
          </p:spPr>
        </p:pic>
        <p:sp>
          <p:nvSpPr>
            <p:cNvPr id="18" name="pole tekstowe 17">
              <a:extLst>
                <a:ext uri="{FF2B5EF4-FFF2-40B4-BE49-F238E27FC236}">
                  <a16:creationId xmlns:a16="http://schemas.microsoft.com/office/drawing/2014/main" id="{942FB36D-54E5-8D0F-065B-DB68167266A8}"/>
                </a:ext>
              </a:extLst>
            </p:cNvPr>
            <p:cNvSpPr txBox="1"/>
            <p:nvPr/>
          </p:nvSpPr>
          <p:spPr>
            <a:xfrm>
              <a:off x="2169459" y="1756014"/>
              <a:ext cx="236668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800" dirty="0">
                  <a:solidFill>
                    <a:srgbClr val="366092"/>
                  </a:solidFill>
                </a:rPr>
                <a:t>Biwak rowerowy Ojca z dzieckiem</a:t>
              </a:r>
            </a:p>
          </p:txBody>
        </p: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78B1F108-25C8-8E12-0208-E0E5C8D17E64}"/>
                </a:ext>
              </a:extLst>
            </p:cNvPr>
            <p:cNvSpPr txBox="1"/>
            <p:nvPr/>
          </p:nvSpPr>
          <p:spPr>
            <a:xfrm>
              <a:off x="2169459" y="2474575"/>
              <a:ext cx="2729975" cy="210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100" dirty="0">
                  <a:hlinkClick r:id="rId6"/>
                </a:rPr>
                <a:t>https://dlarodziny.eu/biwak-rowerowy/</a:t>
              </a:r>
              <a:r>
                <a:rPr lang="pl-PL" sz="1100" dirty="0"/>
                <a:t>   </a:t>
              </a:r>
            </a:p>
          </p:txBody>
        </p:sp>
      </p:grpSp>
      <p:grpSp>
        <p:nvGrpSpPr>
          <p:cNvPr id="20" name="Grupa 19">
            <a:extLst>
              <a:ext uri="{FF2B5EF4-FFF2-40B4-BE49-F238E27FC236}">
                <a16:creationId xmlns:a16="http://schemas.microsoft.com/office/drawing/2014/main" id="{BF138BE7-6903-7C11-6370-103D43293B97}"/>
              </a:ext>
            </a:extLst>
          </p:cNvPr>
          <p:cNvGrpSpPr/>
          <p:nvPr/>
        </p:nvGrpSpPr>
        <p:grpSpPr>
          <a:xfrm>
            <a:off x="2169453" y="1725542"/>
            <a:ext cx="2859742" cy="1102675"/>
            <a:chOff x="2169459" y="1756014"/>
            <a:chExt cx="2859742" cy="1102675"/>
          </a:xfrm>
        </p:grpSpPr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3205D246-F7B9-E7B1-8A59-B59212F232E7}"/>
                </a:ext>
              </a:extLst>
            </p:cNvPr>
            <p:cNvSpPr txBox="1"/>
            <p:nvPr/>
          </p:nvSpPr>
          <p:spPr>
            <a:xfrm>
              <a:off x="2169459" y="1756014"/>
              <a:ext cx="23666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800" dirty="0" err="1">
                  <a:solidFill>
                    <a:srgbClr val="366092"/>
                  </a:solidFill>
                </a:rPr>
                <a:t>NBFOwB</a:t>
              </a:r>
              <a:endParaRPr lang="pl-PL" sz="1800" dirty="0">
                <a:solidFill>
                  <a:srgbClr val="366092"/>
                </a:solidFill>
              </a:endParaRP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AD2EE87C-B06E-3186-CCE1-C4928626EAF9}"/>
                </a:ext>
              </a:extLst>
            </p:cNvPr>
            <p:cNvSpPr txBox="1"/>
            <p:nvPr/>
          </p:nvSpPr>
          <p:spPr>
            <a:xfrm>
              <a:off x="2169459" y="2096942"/>
              <a:ext cx="2859742" cy="761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100" dirty="0">
                  <a:solidFill>
                    <a:schemeClr val="bg2"/>
                  </a:solidFill>
                </a:rPr>
                <a:t>Kurs Finansowy dla Absolwentów </a:t>
              </a:r>
              <a:br>
                <a:rPr lang="pl-PL" sz="1100" dirty="0">
                  <a:solidFill>
                    <a:schemeClr val="bg2"/>
                  </a:solidFill>
                </a:rPr>
              </a:br>
              <a:r>
                <a:rPr lang="pl-PL" sz="1100" dirty="0">
                  <a:solidFill>
                    <a:schemeClr val="bg2"/>
                  </a:solidFill>
                </a:rPr>
                <a:t>Crown „Największe Błędy Finansowe</a:t>
              </a:r>
              <a:br>
                <a:rPr lang="pl-PL" sz="1100" dirty="0">
                  <a:solidFill>
                    <a:schemeClr val="bg2"/>
                  </a:solidFill>
                </a:rPr>
              </a:br>
              <a:r>
                <a:rPr lang="pl-PL" sz="1100" dirty="0">
                  <a:solidFill>
                    <a:schemeClr val="bg2"/>
                  </a:solidFill>
                </a:rPr>
                <a:t>opisane w Biblii. Jak ich unikać?”</a:t>
              </a:r>
              <a:endParaRPr lang="pl-PL" sz="1100" dirty="0">
                <a:solidFill>
                  <a:schemeClr val="bg2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r>
                <a:rPr lang="pl-PL" sz="1000" dirty="0">
                  <a:solidFill>
                    <a:srgbClr val="0000FF"/>
                  </a:solidFill>
                  <a:hlinkClick r:id="rId9"/>
                </a:rPr>
                <a:t>https://dlarodziny.eu/nbf/</a:t>
              </a:r>
              <a:r>
                <a:rPr lang="pl-PL" sz="1050" dirty="0">
                  <a:solidFill>
                    <a:srgbClr val="0000FF"/>
                  </a:solidFill>
                </a:rPr>
                <a:t> </a:t>
              </a:r>
              <a:endParaRPr lang="pl-PL" sz="1050" dirty="0"/>
            </a:p>
          </p:txBody>
        </p:sp>
      </p:grpSp>
      <p:grpSp>
        <p:nvGrpSpPr>
          <p:cNvPr id="24" name="Grupa 23">
            <a:extLst>
              <a:ext uri="{FF2B5EF4-FFF2-40B4-BE49-F238E27FC236}">
                <a16:creationId xmlns:a16="http://schemas.microsoft.com/office/drawing/2014/main" id="{C45DF7B2-6799-4EC7-B96B-DD2ED6C01566}"/>
              </a:ext>
            </a:extLst>
          </p:cNvPr>
          <p:cNvGrpSpPr/>
          <p:nvPr/>
        </p:nvGrpSpPr>
        <p:grpSpPr>
          <a:xfrm>
            <a:off x="4652687" y="4788638"/>
            <a:ext cx="4697507" cy="1223574"/>
            <a:chOff x="331694" y="1699264"/>
            <a:chExt cx="4697507" cy="1223574"/>
          </a:xfrm>
        </p:grpSpPr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id="{64B41807-3FEB-E2F1-6628-F64022530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/>
          </p:blipFill>
          <p:spPr>
            <a:xfrm>
              <a:off x="331694" y="1699264"/>
              <a:ext cx="1766046" cy="1223574"/>
            </a:xfrm>
            <a:prstGeom prst="rect">
              <a:avLst/>
            </a:prstGeom>
          </p:spPr>
        </p:pic>
        <p:sp>
          <p:nvSpPr>
            <p:cNvPr id="26" name="pole tekstowe 25">
              <a:extLst>
                <a:ext uri="{FF2B5EF4-FFF2-40B4-BE49-F238E27FC236}">
                  <a16:creationId xmlns:a16="http://schemas.microsoft.com/office/drawing/2014/main" id="{AE29E2AC-9B7A-A3E9-44A4-1DA2A52F948F}"/>
                </a:ext>
              </a:extLst>
            </p:cNvPr>
            <p:cNvSpPr txBox="1"/>
            <p:nvPr/>
          </p:nvSpPr>
          <p:spPr>
            <a:xfrm>
              <a:off x="2169459" y="1748183"/>
              <a:ext cx="23666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800" dirty="0">
                  <a:solidFill>
                    <a:srgbClr val="366092"/>
                  </a:solidFill>
                </a:rPr>
                <a:t>Modlitwa fundacyjna</a:t>
              </a:r>
            </a:p>
          </p:txBody>
        </p:sp>
        <p:sp>
          <p:nvSpPr>
            <p:cNvPr id="27" name="pole tekstowe 26">
              <a:extLst>
                <a:ext uri="{FF2B5EF4-FFF2-40B4-BE49-F238E27FC236}">
                  <a16:creationId xmlns:a16="http://schemas.microsoft.com/office/drawing/2014/main" id="{93D10696-77AB-6FF5-620D-17EDFAB55E94}"/>
                </a:ext>
              </a:extLst>
            </p:cNvPr>
            <p:cNvSpPr txBox="1"/>
            <p:nvPr/>
          </p:nvSpPr>
          <p:spPr>
            <a:xfrm>
              <a:off x="2169459" y="2347951"/>
              <a:ext cx="2859742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100" dirty="0">
                  <a:solidFill>
                    <a:schemeClr val="bg2"/>
                  </a:solidFill>
                </a:rPr>
                <a:t>Inicjatywy modlitewne w Fundacji</a:t>
              </a:r>
              <a:endParaRPr lang="pl-PL" sz="1100" dirty="0">
                <a:solidFill>
                  <a:schemeClr val="bg2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r>
                <a:rPr lang="pl-PL" sz="1100" dirty="0">
                  <a:solidFill>
                    <a:srgbClr val="0000FF"/>
                  </a:solidFill>
                  <a:hlinkClick r:id="rId11"/>
                </a:rPr>
                <a:t>https://dlarodziny.eu/modlitwa/</a:t>
              </a:r>
              <a:r>
                <a:rPr lang="pl-PL" sz="1100" dirty="0">
                  <a:solidFill>
                    <a:srgbClr val="0000FF"/>
                  </a:solidFill>
                </a:rPr>
                <a:t> </a:t>
              </a:r>
              <a:endParaRPr lang="pl-PL" sz="1100" dirty="0"/>
            </a:p>
          </p:txBody>
        </p:sp>
      </p:grpSp>
      <p:grpSp>
        <p:nvGrpSpPr>
          <p:cNvPr id="2" name="Grupa 1">
            <a:extLst>
              <a:ext uri="{FF2B5EF4-FFF2-40B4-BE49-F238E27FC236}">
                <a16:creationId xmlns:a16="http://schemas.microsoft.com/office/drawing/2014/main" id="{5506E460-6698-E67F-E49B-1C8DB4BF1D49}"/>
              </a:ext>
            </a:extLst>
          </p:cNvPr>
          <p:cNvGrpSpPr/>
          <p:nvPr/>
        </p:nvGrpSpPr>
        <p:grpSpPr>
          <a:xfrm>
            <a:off x="4652686" y="1725542"/>
            <a:ext cx="4650553" cy="1179091"/>
            <a:chOff x="378648" y="1575985"/>
            <a:chExt cx="4650553" cy="1179091"/>
          </a:xfrm>
        </p:grpSpPr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2A603CD5-0636-F2EB-30BA-04C1BB21C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/>
          </p:blipFill>
          <p:spPr>
            <a:xfrm>
              <a:off x="378648" y="1575985"/>
              <a:ext cx="1766047" cy="1179091"/>
            </a:xfrm>
            <a:prstGeom prst="rect">
              <a:avLst/>
            </a:prstGeom>
          </p:spPr>
        </p:pic>
        <p:sp>
          <p:nvSpPr>
            <p:cNvPr id="5" name="pole tekstowe 4">
              <a:extLst>
                <a:ext uri="{FF2B5EF4-FFF2-40B4-BE49-F238E27FC236}">
                  <a16:creationId xmlns:a16="http://schemas.microsoft.com/office/drawing/2014/main" id="{FACF783E-51F7-6BF4-5C41-18A301FCCDF8}"/>
                </a:ext>
              </a:extLst>
            </p:cNvPr>
            <p:cNvSpPr txBox="1"/>
            <p:nvPr/>
          </p:nvSpPr>
          <p:spPr>
            <a:xfrm>
              <a:off x="2169459" y="1756014"/>
              <a:ext cx="23666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800" dirty="0">
                  <a:solidFill>
                    <a:srgbClr val="366092"/>
                  </a:solidFill>
                </a:rPr>
                <a:t>Randki Małżeńskie</a:t>
              </a:r>
            </a:p>
          </p:txBody>
        </p:sp>
        <p:sp>
          <p:nvSpPr>
            <p:cNvPr id="6" name="pole tekstowe 5">
              <a:extLst>
                <a:ext uri="{FF2B5EF4-FFF2-40B4-BE49-F238E27FC236}">
                  <a16:creationId xmlns:a16="http://schemas.microsoft.com/office/drawing/2014/main" id="{E2A60DE2-2FC5-8439-4CDB-FE12F4F5CCE1}"/>
                </a:ext>
              </a:extLst>
            </p:cNvPr>
            <p:cNvSpPr txBox="1"/>
            <p:nvPr/>
          </p:nvSpPr>
          <p:spPr>
            <a:xfrm>
              <a:off x="2169459" y="2096942"/>
              <a:ext cx="2859742" cy="4462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100" dirty="0">
                  <a:solidFill>
                    <a:schemeClr val="bg2"/>
                  </a:solidFill>
                </a:rPr>
                <a:t>7 randek małżeńskich online</a:t>
              </a:r>
              <a:endParaRPr lang="pl-PL" sz="1100" dirty="0">
                <a:solidFill>
                  <a:schemeClr val="bg2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r>
                <a:rPr lang="pl-PL" sz="1100" dirty="0">
                  <a:solidFill>
                    <a:srgbClr val="0000FF"/>
                  </a:solidFill>
                  <a:hlinkClick r:id="rId13"/>
                </a:rPr>
                <a:t>https://dlarodziny.eu/randki/</a:t>
              </a:r>
              <a:r>
                <a:rPr lang="pl-PL" sz="1200" dirty="0">
                  <a:solidFill>
                    <a:srgbClr val="0000FF"/>
                  </a:solidFill>
                </a:rPr>
                <a:t> </a:t>
              </a:r>
              <a:endParaRPr lang="pl-PL" sz="1200" dirty="0"/>
            </a:p>
          </p:txBody>
        </p:sp>
      </p:grpSp>
      <p:pic>
        <p:nvPicPr>
          <p:cNvPr id="9" name="Obraz 8">
            <a:extLst>
              <a:ext uri="{FF2B5EF4-FFF2-40B4-BE49-F238E27FC236}">
                <a16:creationId xmlns:a16="http://schemas.microsoft.com/office/drawing/2014/main" id="{031B454B-E28C-A489-AA7E-65FEC33B9CA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2725" y="1871184"/>
            <a:ext cx="1766047" cy="1033448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D2300145-9D68-DFE4-6E7B-9B68B7D8CA7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6867" y="4788638"/>
            <a:ext cx="1766049" cy="125859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/>
          <p:nvPr/>
        </p:nvSpPr>
        <p:spPr>
          <a:xfrm>
            <a:off x="3" y="297568"/>
            <a:ext cx="91440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pl-PL" sz="4400" b="1" i="0" u="none" strike="noStrike" cap="none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Błogosławieństwo </a:t>
            </a:r>
            <a:endParaRPr lang="pl-PL" dirty="0"/>
          </a:p>
        </p:txBody>
      </p:sp>
      <p:sp>
        <p:nvSpPr>
          <p:cNvPr id="121" name="Google Shape;121;p17"/>
          <p:cNvSpPr txBox="1"/>
          <p:nvPr/>
        </p:nvSpPr>
        <p:spPr>
          <a:xfrm>
            <a:off x="216600" y="5591700"/>
            <a:ext cx="89274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900" b="1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Abp Józef Kupny – Metropolita Wrocławski – pobłogosławił działania Fundacji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" dirty="0">
              <a:solidFill>
                <a:srgbClr val="366092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106A3AF-6E98-2F95-7D09-F004A7B99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625" y="1277470"/>
            <a:ext cx="3302599" cy="412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112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>
            <a:spLocks noGrp="1"/>
          </p:cNvSpPr>
          <p:nvPr>
            <p:ph type="subTitle" idx="1"/>
          </p:nvPr>
        </p:nvSpPr>
        <p:spPr>
          <a:xfrm>
            <a:off x="1297869" y="382696"/>
            <a:ext cx="6873459" cy="145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>
                <a:solidFill>
                  <a:srgbClr val="366092"/>
                </a:solidFill>
              </a:rPr>
              <a:t>Zapraszamy do Grupy na </a:t>
            </a:r>
            <a:r>
              <a:rPr lang="pl-PL" b="1" dirty="0" err="1">
                <a:solidFill>
                  <a:srgbClr val="366092"/>
                </a:solidFill>
              </a:rPr>
              <a:t>Facebook’u</a:t>
            </a:r>
            <a:endParaRPr lang="pl-PL" b="1" dirty="0">
              <a:solidFill>
                <a:srgbClr val="366092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000" b="1" dirty="0">
                <a:solidFill>
                  <a:srgbClr val="366092"/>
                </a:solidFill>
              </a:rPr>
              <a:t>RAZEM DLA RODZINY</a:t>
            </a:r>
            <a:endParaRPr sz="4000" b="1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603C09A-39F7-8821-4796-DAEC136074CF}"/>
              </a:ext>
            </a:extLst>
          </p:cNvPr>
          <p:cNvSpPr txBox="1"/>
          <p:nvPr/>
        </p:nvSpPr>
        <p:spPr>
          <a:xfrm>
            <a:off x="2102221" y="2330207"/>
            <a:ext cx="51457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hlinkClick r:id="rId3"/>
              </a:rPr>
              <a:t>www.facebook.com/groups/razemdlarodziny.eu</a:t>
            </a:r>
            <a:r>
              <a:rPr lang="pl-PL" dirty="0"/>
              <a:t>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60C2099-2510-BAF1-3F6F-8DE0530B3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1552" y="3149040"/>
            <a:ext cx="5251010" cy="274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239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>
            <a:spLocks noGrp="1"/>
          </p:cNvSpPr>
          <p:nvPr>
            <p:ph type="subTitle" idx="1"/>
          </p:nvPr>
        </p:nvSpPr>
        <p:spPr>
          <a:xfrm>
            <a:off x="1297869" y="382696"/>
            <a:ext cx="6873459" cy="145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>
                <a:solidFill>
                  <a:srgbClr val="366092"/>
                </a:solidFill>
              </a:rPr>
              <a:t>Zapraszamy do codziennej modlitwy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000" b="1" dirty="0">
                <a:solidFill>
                  <a:srgbClr val="366092"/>
                </a:solidFill>
              </a:rPr>
              <a:t>ANIOŁ PAŃSKI</a:t>
            </a:r>
            <a:endParaRPr sz="4000" b="1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603C09A-39F7-8821-4796-DAEC136074CF}"/>
              </a:ext>
            </a:extLst>
          </p:cNvPr>
          <p:cNvSpPr txBox="1"/>
          <p:nvPr/>
        </p:nvSpPr>
        <p:spPr>
          <a:xfrm>
            <a:off x="2102221" y="2330207"/>
            <a:ext cx="51457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hlinkClick r:id="rId3"/>
              </a:rPr>
              <a:t>www.anioł.dlarodziny.eu</a:t>
            </a:r>
            <a:r>
              <a:rPr lang="pl-PL" dirty="0"/>
              <a:t>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60C2099-2510-BAF1-3F6F-8DE0530B3C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32847" y="2799775"/>
            <a:ext cx="3675529" cy="36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03031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7a6e290-a4fc-43c9-a92c-3bd9dc5cdc74" xsi:nil="true"/>
    <lcf76f155ced4ddcb4097134ff3c332f xmlns="93b6ed05-a9a3-4021-8a5c-14b334e7d0f4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62B640933CAD4FBD99F6F617D2634D" ma:contentTypeVersion="15" ma:contentTypeDescription="Create a new document." ma:contentTypeScope="" ma:versionID="a8f1dfc5bc9d6ac305a2ea5a253b984a">
  <xsd:schema xmlns:xsd="http://www.w3.org/2001/XMLSchema" xmlns:xs="http://www.w3.org/2001/XMLSchema" xmlns:p="http://schemas.microsoft.com/office/2006/metadata/properties" xmlns:ns2="93b6ed05-a9a3-4021-8a5c-14b334e7d0f4" xmlns:ns3="67a6e290-a4fc-43c9-a92c-3bd9dc5cdc74" targetNamespace="http://schemas.microsoft.com/office/2006/metadata/properties" ma:root="true" ma:fieldsID="40baf1ea31b10622ddfb54707e0e18b8" ns2:_="" ns3:_="">
    <xsd:import namespace="93b6ed05-a9a3-4021-8a5c-14b334e7d0f4"/>
    <xsd:import namespace="67a6e290-a4fc-43c9-a92c-3bd9dc5cdc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b6ed05-a9a3-4021-8a5c-14b334e7d0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bd50bdd-4a0e-4b1d-a8cf-f3e933ede9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a6e290-a4fc-43c9-a92c-3bd9dc5cdc7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9e0672d-2ea7-4cde-90e5-c78d8f6e807e}" ma:internalName="TaxCatchAll" ma:showField="CatchAllData" ma:web="67a6e290-a4fc-43c9-a92c-3bd9dc5cdc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B9745B-1644-424F-909B-CA600740912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1C2B2B-5854-456C-92CA-E44DDCCB061E}">
  <ds:schemaRefs>
    <ds:schemaRef ds:uri="http://schemas.microsoft.com/office/2006/metadata/properties"/>
    <ds:schemaRef ds:uri="http://schemas.microsoft.com/office/infopath/2007/PartnerControls"/>
    <ds:schemaRef ds:uri="67a6e290-a4fc-43c9-a92c-3bd9dc5cdc74"/>
    <ds:schemaRef ds:uri="93b6ed05-a9a3-4021-8a5c-14b334e7d0f4"/>
  </ds:schemaRefs>
</ds:datastoreItem>
</file>

<file path=customXml/itemProps3.xml><?xml version="1.0" encoding="utf-8"?>
<ds:datastoreItem xmlns:ds="http://schemas.openxmlformats.org/officeDocument/2006/customXml" ds:itemID="{DFE73AE2-DB9C-445A-8191-E0E9247E34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b6ed05-a9a3-4021-8a5c-14b334e7d0f4"/>
    <ds:schemaRef ds:uri="67a6e290-a4fc-43c9-a92c-3bd9dc5cdc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1089</Words>
  <Application>Microsoft Office PowerPoint</Application>
  <PresentationFormat>Pokaz na ekranie (4:3)</PresentationFormat>
  <Paragraphs>159</Paragraphs>
  <Slides>17</Slides>
  <Notes>17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2" baseType="lpstr">
      <vt:lpstr>Open Sans SemiBold</vt:lpstr>
      <vt:lpstr>Calibri</vt:lpstr>
      <vt:lpstr>Open Sans</vt:lpstr>
      <vt:lpstr>Arial</vt:lpstr>
      <vt:lpstr>Motyw pakietu Office</vt:lpstr>
      <vt:lpstr>Prezentacja programu PowerPoint</vt:lpstr>
      <vt:lpstr>Andrzej Cwynar Fundacja dla Rodziny</vt:lpstr>
      <vt:lpstr>CEL </vt:lpstr>
      <vt:lpstr>Dlaczego CROWN (ang.  Korona)?</vt:lpstr>
      <vt:lpstr>Prezentacja programu PowerPoint</vt:lpstr>
      <vt:lpstr>Prezentacja programu PowerPoint</vt:lpstr>
      <vt:lpstr>Tematyka kursu / korzyści</vt:lpstr>
      <vt:lpstr>Zasady dzielenia się w małych grupach</vt:lpstr>
      <vt:lpstr>Zasady kursu CROWN</vt:lpstr>
      <vt:lpstr>Jeszcze o Prowadzących</vt:lpstr>
      <vt:lpstr>Prezentacja programu PowerPoint</vt:lpstr>
      <vt:lpstr>Forma Spotkań</vt:lpstr>
      <vt:lpstr>Zadania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Kamil</dc:creator>
  <cp:lastModifiedBy>Alicja Zając</cp:lastModifiedBy>
  <cp:revision>8</cp:revision>
  <dcterms:modified xsi:type="dcterms:W3CDTF">2023-12-11T10:58:21Z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0x010100DE62B640933CAD4FBD99F6F617D2634D</vt:lpwstr>
  </property>
</Properties>
</file>